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7" r:id="rId2"/>
  </p:sldMasterIdLst>
  <p:notesMasterIdLst>
    <p:notesMasterId r:id="rId8"/>
  </p:notesMasterIdLst>
  <p:handoutMasterIdLst>
    <p:handoutMasterId r:id="rId9"/>
  </p:handoutMasterIdLst>
  <p:sldIdLst>
    <p:sldId id="256" r:id="rId3"/>
    <p:sldId id="271" r:id="rId4"/>
    <p:sldId id="1721" r:id="rId5"/>
    <p:sldId id="1728" r:id="rId6"/>
    <p:sldId id="261" r:id="rId7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1E42"/>
    <a:srgbClr val="EBF6FC"/>
    <a:srgbClr val="36A9AC"/>
    <a:srgbClr val="A80C26"/>
    <a:srgbClr val="2261A6"/>
    <a:srgbClr val="DF2736"/>
    <a:srgbClr val="E6E6E6"/>
    <a:srgbClr val="495ADB"/>
    <a:srgbClr val="544DD7"/>
    <a:srgbClr val="080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3" autoAdjust="0"/>
    <p:restoredTop sz="95679" autoAdjust="0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27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48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2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B21F71-7218-4FD8-ABCC-4872707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69" y="21063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9F0CF5A-B131-4349-8F42-32CB3037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F021CB09-2624-4284-AFC6-0124B76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783C9B21-C950-4BB2-8D5A-8D24BC99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74383B9E-1B45-4B85-959B-1AF9865E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标题 5">
            <a:extLst>
              <a:ext uri="{FF2B5EF4-FFF2-40B4-BE49-F238E27FC236}">
                <a16:creationId xmlns:a16="http://schemas.microsoft.com/office/drawing/2014/main" id="{09678C7F-4932-45D0-B060-27F796ED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BF34A00D-273C-4CDA-9216-5588AB015D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29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6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18E05-6741-489F-BC17-B35692DA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BD9754C-2EB9-4F25-A6A6-BC54AF85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2020/12/4</a:t>
            </a:fld>
            <a:endParaRPr lang="zh-CN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E0A611-686D-4957-B01C-FA736556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7B408F-7D37-4BBC-9EBF-42E53956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7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3DCF18F-1C52-4FAC-8ABB-3B8FEFDBD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6581" y="18074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3573A750-9A1A-4E4F-BB95-77AF14ED7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6581" y="41137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980AC26D-505D-4F35-96F2-8E856207F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6582" y="38174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DC275-985E-45AD-860F-39764B073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6E8A6F-5490-408C-8C53-2F6FF0E0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A3F001-13E7-4974-B329-DB5883BD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27F79-CA31-477B-A081-7FA1A46F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9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31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79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ED2FF44A-F9A2-4734-B9FC-7C1F743F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236A47E-D89B-44EB-9BF9-7FB07A28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0EC732-A8F9-4A9A-AC20-F97FE80F7E3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202BAAB-B381-4751-972E-4B7523C14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2020/12/4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D59A130-CDC7-49D3-9E11-DF24A2740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F3C11EF-40A7-4E60-85E3-29F5F570C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4" r:id="rId4"/>
    <p:sldLayoutId id="2147483665" r:id="rId5"/>
    <p:sldLayoutId id="2147483661" r:id="rId6"/>
    <p:sldLayoutId id="2147483666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12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69926" y="3594328"/>
            <a:ext cx="10850562" cy="11083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Liu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12/04/2020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6" y="2082213"/>
            <a:ext cx="10850562" cy="169295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Interpretability Techniques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4F70C-F51F-4520-832F-2C4161B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comes the 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DEC39-A0D8-4E2E-8039-253EF0F1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63FF6-07EE-9440-AE61-1818C02C2347}"/>
              </a:ext>
            </a:extLst>
          </p:cNvPr>
          <p:cNvSpPr txBox="1"/>
          <p:nvPr/>
        </p:nvSpPr>
        <p:spPr>
          <a:xfrm>
            <a:off x="-114730" y="1266842"/>
            <a:ext cx="10850563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models are intrinsically interpretable, like linear models, but not very powerful. Deep neural network is more powerful but is difficult to interpret.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interpret deep neural network? There are a wide range of interpretability techniques.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12" descr="🤔 Thinking Face Emoji">
            <a:extLst>
              <a:ext uri="{FF2B5EF4-FFF2-40B4-BE49-F238E27FC236}">
                <a16:creationId xmlns:a16="http://schemas.microsoft.com/office/drawing/2014/main" id="{87DF83B7-5E9B-364F-92FC-CFB85ECB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4031">
            <a:off x="7179070" y="3268141"/>
            <a:ext cx="394372" cy="3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FA0E0-F2B6-594B-A85B-C9038AD1FCD7}"/>
              </a:ext>
            </a:extLst>
          </p:cNvPr>
          <p:cNvSpPr/>
          <p:nvPr/>
        </p:nvSpPr>
        <p:spPr>
          <a:xfrm>
            <a:off x="1092001" y="3280662"/>
            <a:ext cx="571182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interpretability technique is preferable over another?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F461E-5487-BF4F-9A4A-3E123268290C}"/>
              </a:ext>
            </a:extLst>
          </p:cNvPr>
          <p:cNvSpPr txBox="1"/>
          <p:nvPr/>
        </p:nvSpPr>
        <p:spPr>
          <a:xfrm>
            <a:off x="-114731" y="4107572"/>
            <a:ext cx="10850563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approach this problem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two CNN models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three interpretability methods,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SHAP, and LIME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comparison based on same images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1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F30BB78F-B193-FC41-830F-3B207D2A85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75" y="3520502"/>
            <a:ext cx="1404568" cy="10810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04F70C-F51F-4520-832F-2C4161B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 Digits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DEC39-A0D8-4E2E-8039-253EF0F1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D24DD-C2BA-4D44-87B3-723E125F8AC9}"/>
              </a:ext>
            </a:extLst>
          </p:cNvPr>
          <p:cNvSpPr/>
          <p:nvPr/>
        </p:nvSpPr>
        <p:spPr>
          <a:xfrm>
            <a:off x="4680338" y="1652868"/>
            <a:ext cx="1111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DeepExplainer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6031C0-7FE9-4C4D-9036-1323CE00D73E}"/>
              </a:ext>
            </a:extLst>
          </p:cNvPr>
          <p:cNvSpPr/>
          <p:nvPr/>
        </p:nvSpPr>
        <p:spPr>
          <a:xfrm>
            <a:off x="6213463" y="1623260"/>
            <a:ext cx="1205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KernelExplanier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F40F5B-C814-204B-8D5F-32274BACCDF2}"/>
              </a:ext>
            </a:extLst>
          </p:cNvPr>
          <p:cNvSpPr/>
          <p:nvPr/>
        </p:nvSpPr>
        <p:spPr>
          <a:xfrm>
            <a:off x="7456116" y="162325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GradientExplainer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4BE7EDE-2C32-AA4B-92F2-F7425FC8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64" y="2157972"/>
            <a:ext cx="1126697" cy="918691"/>
          </a:xfrm>
          <a:prstGeom prst="rect">
            <a:avLst/>
          </a:prstGeom>
        </p:spPr>
      </p:pic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A5D2770B-2E70-AA4E-A816-8A998F175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55" y="2161177"/>
            <a:ext cx="1130967" cy="1089079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AF60CF21-BEAE-3F44-B298-B2EFA0AB7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13" y="2029944"/>
            <a:ext cx="1152893" cy="1174749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2A9F15D3-FDCC-0046-AF8B-43280B189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13" y="2029944"/>
            <a:ext cx="1275170" cy="128697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7C90EE-B5BB-8744-A727-053E6245A538}"/>
              </a:ext>
            </a:extLst>
          </p:cNvPr>
          <p:cNvSpPr/>
          <p:nvPr/>
        </p:nvSpPr>
        <p:spPr>
          <a:xfrm>
            <a:off x="3386096" y="1652868"/>
            <a:ext cx="867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FBC6A9-DF72-144C-B9EE-F404CB526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13" y="2029944"/>
            <a:ext cx="1278801" cy="1290866"/>
          </a:xfrm>
          <a:prstGeom prst="rect">
            <a:avLst/>
          </a:prstGeom>
        </p:spPr>
      </p:pic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A5E2AC-1EB9-2A4E-A1FB-66FD72711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53" y="3416999"/>
            <a:ext cx="1278800" cy="1290864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FA501CC8-A615-B643-B08F-D2D7B31828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13" y="3429000"/>
            <a:ext cx="1275170" cy="1287200"/>
          </a:xfrm>
          <a:prstGeom prst="rect">
            <a:avLst/>
          </a:prstGeom>
        </p:spPr>
      </p:pic>
      <p:pic>
        <p:nvPicPr>
          <p:cNvPr id="37" name="Picture 36" descr="A picture containing food&#10;&#10;Description automatically generated">
            <a:extLst>
              <a:ext uri="{FF2B5EF4-FFF2-40B4-BE49-F238E27FC236}">
                <a16:creationId xmlns:a16="http://schemas.microsoft.com/office/drawing/2014/main" id="{CB43D219-AB67-4940-9413-9B9AF508E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82" y="3528443"/>
            <a:ext cx="1404568" cy="1028698"/>
          </a:xfrm>
          <a:prstGeom prst="rect">
            <a:avLst/>
          </a:prstGeom>
        </p:spPr>
      </p:pic>
      <p:pic>
        <p:nvPicPr>
          <p:cNvPr id="35" name="Picture 34" descr="A picture containing hat&#10;&#10;Description automatically generated">
            <a:extLst>
              <a:ext uri="{FF2B5EF4-FFF2-40B4-BE49-F238E27FC236}">
                <a16:creationId xmlns:a16="http://schemas.microsoft.com/office/drawing/2014/main" id="{24F287EF-DF90-AB44-8703-C32D3DDAF2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06" y="3520502"/>
            <a:ext cx="1404570" cy="1028699"/>
          </a:xfrm>
          <a:prstGeom prst="rect">
            <a:avLst/>
          </a:prstGeom>
        </p:spPr>
      </p:pic>
      <p:pic>
        <p:nvPicPr>
          <p:cNvPr id="39" name="Picture 38" descr="A picture containing square&#10;&#10;Description automatically generated">
            <a:extLst>
              <a:ext uri="{FF2B5EF4-FFF2-40B4-BE49-F238E27FC236}">
                <a16:creationId xmlns:a16="http://schemas.microsoft.com/office/drawing/2014/main" id="{652FB788-351B-FB48-B19A-B01195BD59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13" y="3334378"/>
            <a:ext cx="1130968" cy="124756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907A0F9-C0CC-7243-AEE3-F097B486E306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76" y="2102967"/>
            <a:ext cx="1404569" cy="10286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BDF2438-AD3C-AD46-A153-214EEF2A0187}"/>
              </a:ext>
            </a:extLst>
          </p:cNvPr>
          <p:cNvSpPr/>
          <p:nvPr/>
        </p:nvSpPr>
        <p:spPr>
          <a:xfrm>
            <a:off x="9092774" y="1652867"/>
            <a:ext cx="5613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4B543B-BCF9-E648-939B-CA79FEEB8654}"/>
              </a:ext>
            </a:extLst>
          </p:cNvPr>
          <p:cNvSpPr/>
          <p:nvPr/>
        </p:nvSpPr>
        <p:spPr>
          <a:xfrm flipV="1">
            <a:off x="3438482" y="2246835"/>
            <a:ext cx="743524" cy="3704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035D43-89C0-864D-8C33-AF8969EE6448}"/>
              </a:ext>
            </a:extLst>
          </p:cNvPr>
          <p:cNvSpPr/>
          <p:nvPr/>
        </p:nvSpPr>
        <p:spPr>
          <a:xfrm flipV="1">
            <a:off x="4853974" y="2289145"/>
            <a:ext cx="681774" cy="2648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C14AC1-F9D9-6A49-AFA9-4D6F9F959D6D}"/>
              </a:ext>
            </a:extLst>
          </p:cNvPr>
          <p:cNvSpPr/>
          <p:nvPr/>
        </p:nvSpPr>
        <p:spPr>
          <a:xfrm flipV="1">
            <a:off x="7643508" y="2246835"/>
            <a:ext cx="681774" cy="2648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1B0F87-8287-484A-84F7-0DC258417350}"/>
              </a:ext>
            </a:extLst>
          </p:cNvPr>
          <p:cNvSpPr/>
          <p:nvPr/>
        </p:nvSpPr>
        <p:spPr>
          <a:xfrm flipV="1">
            <a:off x="8859819" y="2289144"/>
            <a:ext cx="681774" cy="2648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C9F3D3-360D-274A-9F10-D14D2736D695}"/>
              </a:ext>
            </a:extLst>
          </p:cNvPr>
          <p:cNvSpPr/>
          <p:nvPr/>
        </p:nvSpPr>
        <p:spPr>
          <a:xfrm rot="1351881" flipV="1">
            <a:off x="3948785" y="2368792"/>
            <a:ext cx="374303" cy="3704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FD0D56-3B16-D84D-9EE6-DCEB74C2D6CD}"/>
              </a:ext>
            </a:extLst>
          </p:cNvPr>
          <p:cNvSpPr/>
          <p:nvPr/>
        </p:nvSpPr>
        <p:spPr>
          <a:xfrm rot="1351881" flipV="1">
            <a:off x="5289181" y="2380013"/>
            <a:ext cx="374303" cy="3704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21F4D21-4F71-294A-95FB-2B6DDF9F9AB8}"/>
              </a:ext>
            </a:extLst>
          </p:cNvPr>
          <p:cNvSpPr/>
          <p:nvPr/>
        </p:nvSpPr>
        <p:spPr>
          <a:xfrm rot="1351881" flipH="1" flipV="1">
            <a:off x="8053576" y="2309274"/>
            <a:ext cx="302509" cy="3290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0EAA113-372C-3842-9DFE-18F247695A33}"/>
              </a:ext>
            </a:extLst>
          </p:cNvPr>
          <p:cNvSpPr/>
          <p:nvPr/>
        </p:nvSpPr>
        <p:spPr>
          <a:xfrm rot="1351881">
            <a:off x="9308298" y="2350131"/>
            <a:ext cx="374303" cy="3231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8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4F70C-F51F-4520-832F-2C4161B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Flops &amp; Casual Shoes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DEC39-A0D8-4E2E-8039-253EF0F1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D24DD-C2BA-4D44-87B3-723E125F8AC9}"/>
              </a:ext>
            </a:extLst>
          </p:cNvPr>
          <p:cNvSpPr/>
          <p:nvPr/>
        </p:nvSpPr>
        <p:spPr>
          <a:xfrm>
            <a:off x="2695748" y="1208390"/>
            <a:ext cx="1111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DeepExplainer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6031C0-7FE9-4C4D-9036-1323CE00D73E}"/>
              </a:ext>
            </a:extLst>
          </p:cNvPr>
          <p:cNvSpPr/>
          <p:nvPr/>
        </p:nvSpPr>
        <p:spPr>
          <a:xfrm>
            <a:off x="5172113" y="1218067"/>
            <a:ext cx="1205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KernelExplanier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F40F5B-C814-204B-8D5F-32274BACCDF2}"/>
              </a:ext>
            </a:extLst>
          </p:cNvPr>
          <p:cNvSpPr/>
          <p:nvPr/>
        </p:nvSpPr>
        <p:spPr>
          <a:xfrm>
            <a:off x="3876523" y="1208390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GradientExplainer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C90EE-B5BB-8744-A727-053E6245A538}"/>
              </a:ext>
            </a:extLst>
          </p:cNvPr>
          <p:cNvSpPr/>
          <p:nvPr/>
        </p:nvSpPr>
        <p:spPr>
          <a:xfrm>
            <a:off x="7743054" y="1223512"/>
            <a:ext cx="867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DF2438-AD3C-AD46-A153-214EEF2A0187}"/>
              </a:ext>
            </a:extLst>
          </p:cNvPr>
          <p:cNvSpPr/>
          <p:nvPr/>
        </p:nvSpPr>
        <p:spPr>
          <a:xfrm>
            <a:off x="6705189" y="1208390"/>
            <a:ext cx="5613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</a:p>
        </p:txBody>
      </p:sp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FEF20A78-0993-7447-B385-9D4937D4E4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42" y="1872609"/>
            <a:ext cx="1432671" cy="1028698"/>
          </a:xfrm>
          <a:prstGeom prst="rect">
            <a:avLst/>
          </a:prstGeom>
        </p:spPr>
      </p:pic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207A2849-F0B9-874F-8A00-497692FEA3A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42" y="2981371"/>
            <a:ext cx="1432671" cy="1028698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20D8A80-4C3D-F04D-8D67-EF2D54866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14" y="1906787"/>
            <a:ext cx="939682" cy="935311"/>
          </a:xfrm>
          <a:prstGeom prst="rect">
            <a:avLst/>
          </a:prstGeom>
        </p:spPr>
      </p:pic>
      <p:pic>
        <p:nvPicPr>
          <p:cNvPr id="7" name="Picture 6" descr="A picture containing cake, table, sitting&#10;&#10;Description automatically generated">
            <a:extLst>
              <a:ext uri="{FF2B5EF4-FFF2-40B4-BE49-F238E27FC236}">
                <a16:creationId xmlns:a16="http://schemas.microsoft.com/office/drawing/2014/main" id="{41EF078D-0220-3C4F-9FAB-E95DB4059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64" y="1906787"/>
            <a:ext cx="944093" cy="93531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74A0815-8FD7-664D-80B3-333C91451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27" y="1906787"/>
            <a:ext cx="946061" cy="935311"/>
          </a:xfrm>
          <a:prstGeom prst="rect">
            <a:avLst/>
          </a:prstGeom>
        </p:spPr>
      </p:pic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C85E3F52-B6ED-254C-A017-3ACFF94EB29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14" y="1906787"/>
            <a:ext cx="1214211" cy="935311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E02AD67-F897-664F-97F6-BCD3B92EA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13" y="3007213"/>
            <a:ext cx="952384" cy="941114"/>
          </a:xfrm>
          <a:prstGeom prst="rect">
            <a:avLst/>
          </a:prstGeom>
        </p:spPr>
      </p:pic>
      <p:pic>
        <p:nvPicPr>
          <p:cNvPr id="14" name="Picture 13" descr="A picture containing text, whiteboard, table, sitting&#10;&#10;Description automatically generated">
            <a:extLst>
              <a:ext uri="{FF2B5EF4-FFF2-40B4-BE49-F238E27FC236}">
                <a16:creationId xmlns:a16="http://schemas.microsoft.com/office/drawing/2014/main" id="{7E8A5590-26A9-4B46-9787-06D21FC24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65" y="2967376"/>
            <a:ext cx="980951" cy="980951"/>
          </a:xfrm>
          <a:prstGeom prst="rect">
            <a:avLst/>
          </a:prstGeom>
        </p:spPr>
      </p:pic>
      <p:pic>
        <p:nvPicPr>
          <p:cNvPr id="36" name="Picture 3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9517C66-4BA6-6D4C-8C58-71B0A91AC8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82" y="2981371"/>
            <a:ext cx="980951" cy="980951"/>
          </a:xfrm>
          <a:prstGeom prst="rect">
            <a:avLst/>
          </a:prstGeo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02B1DDB8-EFF1-FC44-A13F-40242EA944A9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99" y="2981371"/>
            <a:ext cx="1214210" cy="96695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61B2269-3FF5-FE44-AF40-68C0B37FEF65}"/>
              </a:ext>
            </a:extLst>
          </p:cNvPr>
          <p:cNvSpPr/>
          <p:nvPr/>
        </p:nvSpPr>
        <p:spPr>
          <a:xfrm>
            <a:off x="1827446" y="1526887"/>
            <a:ext cx="506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2C3EC28-4CFA-584C-8073-AF8D9802631F}"/>
              </a:ext>
            </a:extLst>
          </p:cNvPr>
          <p:cNvSpPr/>
          <p:nvPr/>
        </p:nvSpPr>
        <p:spPr>
          <a:xfrm>
            <a:off x="2890488" y="152132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236.47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B7BA3B-57BB-994A-B6B8-2D6305A16F92}"/>
              </a:ext>
            </a:extLst>
          </p:cNvPr>
          <p:cNvSpPr/>
          <p:nvPr/>
        </p:nvSpPr>
        <p:spPr>
          <a:xfrm>
            <a:off x="4217136" y="1521324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385.6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56F2B19-6916-254F-8DCA-D52F06071835}"/>
              </a:ext>
            </a:extLst>
          </p:cNvPr>
          <p:cNvSpPr/>
          <p:nvPr/>
        </p:nvSpPr>
        <p:spPr>
          <a:xfrm>
            <a:off x="5354512" y="1521324"/>
            <a:ext cx="607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142.02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3127DB-35E0-744E-8AA9-06F4EBC5FA3B}"/>
              </a:ext>
            </a:extLst>
          </p:cNvPr>
          <p:cNvSpPr/>
          <p:nvPr/>
        </p:nvSpPr>
        <p:spPr>
          <a:xfrm>
            <a:off x="6705189" y="1517847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144.1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FC580E1-EF00-224D-AD05-88B67959D27C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54" y="1906787"/>
            <a:ext cx="867545" cy="935311"/>
          </a:xfrm>
          <a:prstGeom prst="rect">
            <a:avLst/>
          </a:prstGeom>
        </p:spPr>
      </p:pic>
      <p:pic>
        <p:nvPicPr>
          <p:cNvPr id="64" name="Picture 63" descr="A picture containing glass&#10;&#10;Description automatically generated">
            <a:extLst>
              <a:ext uri="{FF2B5EF4-FFF2-40B4-BE49-F238E27FC236}">
                <a16:creationId xmlns:a16="http://schemas.microsoft.com/office/drawing/2014/main" id="{F9FAFDCD-A14B-7D47-A68E-6F0BF1E1E472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54" y="2972148"/>
            <a:ext cx="867545" cy="91370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F24602B-3DF0-8049-8C30-27555923DB80}"/>
              </a:ext>
            </a:extLst>
          </p:cNvPr>
          <p:cNvSpPr/>
          <p:nvPr/>
        </p:nvSpPr>
        <p:spPr>
          <a:xfrm>
            <a:off x="7834423" y="1517847"/>
            <a:ext cx="525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11.39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3C0305-3CAC-EC49-A5C6-61654317D1C0}"/>
              </a:ext>
            </a:extLst>
          </p:cNvPr>
          <p:cNvSpPr/>
          <p:nvPr/>
        </p:nvSpPr>
        <p:spPr>
          <a:xfrm>
            <a:off x="6493592" y="6237746"/>
            <a:ext cx="9541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59182E-BB47-FA4D-8EF2-24DD44AF257A}"/>
              </a:ext>
            </a:extLst>
          </p:cNvPr>
          <p:cNvSpPr/>
          <p:nvPr/>
        </p:nvSpPr>
        <p:spPr>
          <a:xfrm>
            <a:off x="3979826" y="6240463"/>
            <a:ext cx="8194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sparse</a:t>
            </a:r>
          </a:p>
        </p:txBody>
      </p:sp>
      <p:pic>
        <p:nvPicPr>
          <p:cNvPr id="47" name="Picture 4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A5096A29-9C6B-E148-8F2E-C77BC55B5EDD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86" y="4048555"/>
            <a:ext cx="1396857" cy="1036838"/>
          </a:xfrm>
          <a:prstGeom prst="rect">
            <a:avLst/>
          </a:prstGeom>
        </p:spPr>
      </p:pic>
      <p:pic>
        <p:nvPicPr>
          <p:cNvPr id="51" name="Picture 5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9F17D67-8C1D-5641-BC88-A5F48791E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71" y="4046303"/>
            <a:ext cx="974724" cy="941114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3611BC35-CA88-744D-88DC-01500FC917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26" y="4050516"/>
            <a:ext cx="999743" cy="988252"/>
          </a:xfrm>
          <a:prstGeom prst="rect">
            <a:avLst/>
          </a:prstGeom>
        </p:spPr>
      </p:pic>
      <p:pic>
        <p:nvPicPr>
          <p:cNvPr id="60" name="Picture 59" descr="A picture containing chart&#10;&#10;Description automatically generated">
            <a:extLst>
              <a:ext uri="{FF2B5EF4-FFF2-40B4-BE49-F238E27FC236}">
                <a16:creationId xmlns:a16="http://schemas.microsoft.com/office/drawing/2014/main" id="{B48AA756-8D83-804E-A5F5-1F1BCF092A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41" y="4039307"/>
            <a:ext cx="1051560" cy="932688"/>
          </a:xfrm>
          <a:prstGeom prst="rect">
            <a:avLst/>
          </a:prstGeom>
        </p:spPr>
      </p:pic>
      <p:pic>
        <p:nvPicPr>
          <p:cNvPr id="61" name="Picture 60" descr="Chart&#10;&#10;Description automatically generated">
            <a:extLst>
              <a:ext uri="{FF2B5EF4-FFF2-40B4-BE49-F238E27FC236}">
                <a16:creationId xmlns:a16="http://schemas.microsoft.com/office/drawing/2014/main" id="{4E2C585C-E89E-AE40-B6A6-86E7C4187B71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60" y="3999799"/>
            <a:ext cx="1209049" cy="96695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44B4165-B3EF-ED44-BDA7-16E9B30DF890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53" y="3999871"/>
            <a:ext cx="867545" cy="899006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6BF24BF4-FB86-A44E-B09A-79AE5A9321C5}"/>
              </a:ext>
            </a:extLst>
          </p:cNvPr>
          <p:cNvSpPr/>
          <p:nvPr/>
        </p:nvSpPr>
        <p:spPr>
          <a:xfrm rot="1789920" flipV="1">
            <a:off x="5295569" y="2432831"/>
            <a:ext cx="694465" cy="3111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A picture containing chart&#10;&#10;Description automatically generated">
            <a:extLst>
              <a:ext uri="{FF2B5EF4-FFF2-40B4-BE49-F238E27FC236}">
                <a16:creationId xmlns:a16="http://schemas.microsoft.com/office/drawing/2014/main" id="{18965861-9705-2445-8322-5D8406454BC1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0" y="5060949"/>
            <a:ext cx="1424054" cy="1113712"/>
          </a:xfrm>
          <a:prstGeom prst="rect">
            <a:avLst/>
          </a:prstGeom>
        </p:spPr>
      </p:pic>
      <p:pic>
        <p:nvPicPr>
          <p:cNvPr id="75" name="Picture 7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E6FA8F-9788-1142-B995-816A8E7034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13" y="5060949"/>
            <a:ext cx="1051559" cy="1028699"/>
          </a:xfrm>
          <a:prstGeom prst="rect">
            <a:avLst/>
          </a:prstGeom>
        </p:spPr>
      </p:pic>
      <p:pic>
        <p:nvPicPr>
          <p:cNvPr id="76" name="Picture 75" descr="A picture containing text&#10;&#10;Description automatically generated">
            <a:extLst>
              <a:ext uri="{FF2B5EF4-FFF2-40B4-BE49-F238E27FC236}">
                <a16:creationId xmlns:a16="http://schemas.microsoft.com/office/drawing/2014/main" id="{DDC60FAA-1651-C04B-B992-9B536179C8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65" y="5100707"/>
            <a:ext cx="1002750" cy="980951"/>
          </a:xfrm>
          <a:prstGeom prst="rect">
            <a:avLst/>
          </a:prstGeom>
        </p:spPr>
      </p:pic>
      <p:pic>
        <p:nvPicPr>
          <p:cNvPr id="77" name="Picture 76" descr="A picture containing chart&#10;&#10;Description automatically generated">
            <a:extLst>
              <a:ext uri="{FF2B5EF4-FFF2-40B4-BE49-F238E27FC236}">
                <a16:creationId xmlns:a16="http://schemas.microsoft.com/office/drawing/2014/main" id="{DFFB37C0-4D17-5E4E-A733-C199E153E3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41" y="5091762"/>
            <a:ext cx="1080864" cy="980952"/>
          </a:xfrm>
          <a:prstGeom prst="rect">
            <a:avLst/>
          </a:prstGeom>
        </p:spPr>
      </p:pic>
      <p:pic>
        <p:nvPicPr>
          <p:cNvPr id="78" name="Picture 77" descr="A picture containing chart&#10;&#10;Description automatically generated">
            <a:extLst>
              <a:ext uri="{FF2B5EF4-FFF2-40B4-BE49-F238E27FC236}">
                <a16:creationId xmlns:a16="http://schemas.microsoft.com/office/drawing/2014/main" id="{F97EBCD2-5504-2149-9226-8DBADCAE3E28}"/>
              </a:ext>
            </a:extLst>
          </p:cNvPr>
          <p:cNvPicPr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99" y="5072249"/>
            <a:ext cx="1216826" cy="1009410"/>
          </a:xfrm>
          <a:prstGeom prst="rect">
            <a:avLst/>
          </a:prstGeom>
        </p:spPr>
      </p:pic>
      <p:pic>
        <p:nvPicPr>
          <p:cNvPr id="79" name="Picture 78" descr="A worm on the ground&#10;&#10;Description automatically generated">
            <a:extLst>
              <a:ext uri="{FF2B5EF4-FFF2-40B4-BE49-F238E27FC236}">
                <a16:creationId xmlns:a16="http://schemas.microsoft.com/office/drawing/2014/main" id="{E0FE4AC3-77FC-F841-B6EA-E70FC92E910B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89" y="5047609"/>
            <a:ext cx="867545" cy="10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8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857050" y="3081865"/>
            <a:ext cx="6535289" cy="69426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listening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60C710-3350-4AE9-B939-016A992F7A48}"/>
              </a:ext>
            </a:extLst>
          </p:cNvPr>
          <p:cNvCxnSpPr>
            <a:cxnSpLocks/>
          </p:cNvCxnSpPr>
          <p:nvPr/>
        </p:nvCxnSpPr>
        <p:spPr>
          <a:xfrm>
            <a:off x="4621912" y="2509837"/>
            <a:ext cx="0" cy="183832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adb7b82f-fffe-4569-b84a-2f8768b349b1"/>
</p:tagLst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68394"/>
      </a:accent1>
      <a:accent2>
        <a:srgbClr val="858585"/>
      </a:accent2>
      <a:accent3>
        <a:srgbClr val="767676"/>
      </a:accent3>
      <a:accent4>
        <a:srgbClr val="666666"/>
      </a:accent4>
      <a:accent5>
        <a:srgbClr val="797979"/>
      </a:accent5>
      <a:accent6>
        <a:srgbClr val="51515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768394"/>
    </a:accent1>
    <a:accent2>
      <a:srgbClr val="858585"/>
    </a:accent2>
    <a:accent3>
      <a:srgbClr val="767676"/>
    </a:accent3>
    <a:accent4>
      <a:srgbClr val="666666"/>
    </a:accent4>
    <a:accent5>
      <a:srgbClr val="797979"/>
    </a:accent5>
    <a:accent6>
      <a:srgbClr val="515151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768394"/>
    </a:accent1>
    <a:accent2>
      <a:srgbClr val="858585"/>
    </a:accent2>
    <a:accent3>
      <a:srgbClr val="767676"/>
    </a:accent3>
    <a:accent4>
      <a:srgbClr val="666666"/>
    </a:accent4>
    <a:accent5>
      <a:srgbClr val="797979"/>
    </a:accent5>
    <a:accent6>
      <a:srgbClr val="515151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8482</TotalTime>
  <Words>120</Words>
  <Application>Microsoft Macintosh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微软雅黑</vt:lpstr>
      <vt:lpstr>Arial</vt:lpstr>
      <vt:lpstr>Calibri</vt:lpstr>
      <vt:lpstr>Courier New</vt:lpstr>
      <vt:lpstr>Segoe UI Light</vt:lpstr>
      <vt:lpstr>Times New Roman</vt:lpstr>
      <vt:lpstr>主题5</vt:lpstr>
      <vt:lpstr>OfficePLUS</vt:lpstr>
      <vt:lpstr>Comparison of Interpretability Techniques</vt:lpstr>
      <vt:lpstr>Here comes the problem</vt:lpstr>
      <vt:lpstr>Handwritten Digits</vt:lpstr>
      <vt:lpstr>Flip Flops &amp; Casual Shoes</vt:lpstr>
      <vt:lpstr>Thanks for your listening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Liu, Ya</cp:lastModifiedBy>
  <cp:revision>271</cp:revision>
  <cp:lastPrinted>2018-01-28T16:00:00Z</cp:lastPrinted>
  <dcterms:created xsi:type="dcterms:W3CDTF">2018-01-28T16:00:00Z</dcterms:created>
  <dcterms:modified xsi:type="dcterms:W3CDTF">2020-12-04T17:19:22Z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2018-10-31T09:09:59.6749058Z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